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76" r:id="rId6"/>
    <p:sldId id="263" r:id="rId7"/>
    <p:sldId id="264" r:id="rId8"/>
    <p:sldId id="265" r:id="rId9"/>
    <p:sldId id="272" r:id="rId10"/>
    <p:sldId id="266" r:id="rId11"/>
    <p:sldId id="275" r:id="rId12"/>
    <p:sldId id="267" r:id="rId13"/>
    <p:sldId id="277" r:id="rId14"/>
    <p:sldId id="273" r:id="rId15"/>
    <p:sldId id="269" r:id="rId16"/>
    <p:sldId id="260" r:id="rId17"/>
    <p:sldId id="271" r:id="rId18"/>
    <p:sldId id="261" r:id="rId19"/>
    <p:sldId id="270" r:id="rId20"/>
    <p:sldId id="281" r:id="rId21"/>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RIQ ARBAB" initials="TA" lastIdx="1" clrIdx="0">
    <p:extLst>
      <p:ext uri="{19B8F6BF-5375-455C-9EA6-DF929625EA0E}">
        <p15:presenceInfo xmlns:p15="http://schemas.microsoft.com/office/powerpoint/2012/main" userId="S-1-5-21-1214311745-3646275550-3022710158-4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8354" autoAdjust="0"/>
  </p:normalViewPr>
  <p:slideViewPr>
    <p:cSldViewPr>
      <p:cViewPr varScale="1">
        <p:scale>
          <a:sx n="62" d="100"/>
          <a:sy n="62" d="100"/>
        </p:scale>
        <p:origin x="165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FAC6B8-354D-4C5D-A21C-01CB24913602}" type="datetimeFigureOut">
              <a:rPr lang="en-PK" smtClean="0"/>
              <a:t>11/08/2026</a:t>
            </a:fld>
            <a:endParaRPr lang="en-P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09C3C2-9B40-46D9-969C-FA19CAE4C9CC}" type="slidenum">
              <a:rPr lang="en-PK" smtClean="0"/>
              <a:t>‹#›</a:t>
            </a:fld>
            <a:endParaRPr lang="en-PK"/>
          </a:p>
        </p:txBody>
      </p:sp>
    </p:spTree>
    <p:extLst>
      <p:ext uri="{BB962C8B-B14F-4D97-AF65-F5344CB8AC3E}">
        <p14:creationId xmlns:p14="http://schemas.microsoft.com/office/powerpoint/2010/main" val="38276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Welcoming the audience: "Thank you for being here. Today, I am presenting a summary of my dissertation, The Origin Enigma."</a:t>
            </a:r>
          </a:p>
          <a:p>
            <a:r>
              <a:rPr lang="en-US" dirty="0"/>
              <a:t>•	Define the methodology: "This is not a philosophical or theological presentation. It is a strict, multidisciplinary forensic audit. We are going to look at the exact physical, chemical, and probabilistic boundaries that stand between dead matter and a living biological cell."</a:t>
            </a:r>
          </a:p>
          <a:p>
            <a:r>
              <a:rPr lang="en-US" dirty="0"/>
              <a:t>•	Set the expectation: "Our goal is to see if unguided natural processes actually possess the causal capacity to cross this gap."</a:t>
            </a:r>
          </a:p>
          <a:p>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1</a:t>
            </a:fld>
            <a:endParaRPr lang="en-PK"/>
          </a:p>
        </p:txBody>
      </p:sp>
    </p:spTree>
    <p:extLst>
      <p:ext uri="{BB962C8B-B14F-4D97-AF65-F5344CB8AC3E}">
        <p14:creationId xmlns:p14="http://schemas.microsoft.com/office/powerpoint/2010/main" val="2308444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Hard Stop 3 - The Poison Pill (Homochirality)</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chirality hurdle is absolute. Unguided chemistry always produces a 50/50 mixture of left- and right-handed molecules."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"Biology strictly requires 100% purity—exclusively left-handed amino acids."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PK" sz="1200" kern="0" dirty="0">
                <a:solidFill>
                  <a:srgbClr val="1F1F1F"/>
                </a:solidFill>
                <a:effectLst/>
                <a:latin typeface="Times New Roman" panose="02020603050405020304" pitchFamily="18" charset="0"/>
                <a:ea typeface="Times New Roman" panose="02020603050405020304" pitchFamily="18" charset="0"/>
              </a:rPr>
              <a:t>"If you are building a spiral staircase, inserting a single right-handed molecule acts as a structural poison. It prevents all subsequent folding, destroying the biological function. There is no known unguided way to separate a racemic soup into a pure reservoir."</a:t>
            </a:r>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10</a:t>
            </a:fld>
            <a:endParaRPr lang="en-PK"/>
          </a:p>
        </p:txBody>
      </p:sp>
    </p:spTree>
    <p:extLst>
      <p:ext uri="{BB962C8B-B14F-4D97-AF65-F5344CB8AC3E}">
        <p14:creationId xmlns:p14="http://schemas.microsoft.com/office/powerpoint/2010/main" val="2677054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Clean Room Fallacy - Investigator Interference</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"So how do scientists claim to create the 'building blocks of life' in labs?"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"They rely on Investigator Interference. They use highly trained PhD chemists, 99% pure precursors, step-wise temperature control, and artificial cold traps."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PK" sz="1200" kern="0" dirty="0">
                <a:solidFill>
                  <a:srgbClr val="1F1F1F"/>
                </a:solidFill>
                <a:effectLst/>
                <a:latin typeface="Times New Roman" panose="02020603050405020304" pitchFamily="18" charset="0"/>
                <a:ea typeface="Times New Roman" panose="02020603050405020304" pitchFamily="18" charset="0"/>
              </a:rPr>
              <a:t>"They do not replicate blind </a:t>
            </a:r>
            <a:r>
              <a:rPr lang="en-PK" sz="1200" kern="0" dirty="0" err="1">
                <a:solidFill>
                  <a:srgbClr val="1F1F1F"/>
                </a:solidFill>
                <a:effectLst/>
                <a:latin typeface="Times New Roman" panose="02020603050405020304" pitchFamily="18" charset="0"/>
                <a:ea typeface="Times New Roman" panose="02020603050405020304" pitchFamily="18" charset="0"/>
              </a:rPr>
              <a:t>Hadean</a:t>
            </a:r>
            <a:r>
              <a:rPr lang="en-PK" sz="1200" kern="0" dirty="0">
                <a:solidFill>
                  <a:srgbClr val="1F1F1F"/>
                </a:solidFill>
                <a:effectLst/>
                <a:latin typeface="Times New Roman" panose="02020603050405020304" pitchFamily="18" charset="0"/>
                <a:ea typeface="Times New Roman" panose="02020603050405020304" pitchFamily="18" charset="0"/>
              </a:rPr>
              <a:t> geochemistry. They secretly substitute their own intelligence to bypass the thermodynamic barriers that nature cannot."</a:t>
            </a:r>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12</a:t>
            </a:fld>
            <a:endParaRPr lang="en-PK"/>
          </a:p>
        </p:txBody>
      </p:sp>
    </p:spTree>
    <p:extLst>
      <p:ext uri="{BB962C8B-B14F-4D97-AF65-F5344CB8AC3E}">
        <p14:creationId xmlns:p14="http://schemas.microsoft.com/office/powerpoint/2010/main" val="1356762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PK" sz="1200" b="1"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Bootstrap Paradox - Irreducible Complexity</a:t>
            </a:r>
            <a:endParaRPr kumimoji="0" lang="en-PK"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"Stage 8 is the ultimate chicken-and-egg problem."</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"DNA contains the blueprint for proteins. But proteins (the machinery) are required to read and copy the DNA. Both require ATP Synthase (the motor) for energy. And ATP Synthase is built by the DNA.“</a:t>
            </a:r>
            <a:endParaRPr kumimoji="0" lang="en-US"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US"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rPr>
              <a:t>How Proteins "Read" DNA (Transcription)  DNA never leaves its safe room (the nucleus of a cell). To get the instructions out to the rest of the cell, it must be "read" and transcribed into a temporary note called RNA. Unzipping the Book: DNA is tightly wound like a twisted ladder. A specialized protein machine called Helicase physically grabs the DNA and unzips it so the inside can be seen. Scanning the Letters: Another massive protein machine called RNA Polymerase latches onto the exposed DNA strand. It physically walks down the DNA line, reading the chemical letters (A, T, C, G) one by one. Writing the Note: As it reads, this protein stamps out a matching copy made of RNA like a 3d printer.</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"You cannot construct a factory without the machinery, and you cannot manufacture the machinery without the factory. </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709C3C2-9B40-46D9-969C-FA19CAE4C9CC}" type="slidenum">
              <a:rPr lang="en-PK" smtClean="0"/>
              <a:t>13</a:t>
            </a:fld>
            <a:endParaRPr lang="en-PK"/>
          </a:p>
        </p:txBody>
      </p:sp>
    </p:spTree>
    <p:extLst>
      <p:ext uri="{BB962C8B-B14F-4D97-AF65-F5344CB8AC3E}">
        <p14:creationId xmlns:p14="http://schemas.microsoft.com/office/powerpoint/2010/main" val="1869310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PK" sz="1200" b="1"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Mathematical Synthesis - The Universal Probability Bound</a:t>
                </a:r>
                <a:r>
                  <a:rPr kumimoji="0" lang="en-US" sz="1200" b="1"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(particles x seconds x </a:t>
                </a:r>
                <a:r>
                  <a:rPr kumimoji="0" lang="en-US" sz="1200" b="1" i="0" u="none" strike="noStrike" kern="0" cap="none" spc="0" normalizeH="0" baseline="0" noProof="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planck</a:t>
                </a:r>
                <a:r>
                  <a:rPr kumimoji="0" lang="en-US" sz="1200" b="1"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length)</a:t>
                </a:r>
                <a:endParaRPr kumimoji="0" lang="en-PK"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"When we synthesize this mathematically, the materialistic model breaks completely."</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probability of assembling a single, functional protein sequence is </a:t>
                </a:r>
                <a14:m>
                  <m:oMath xmlns:m="http://schemas.openxmlformats.org/officeDocument/2006/math">
                    <m: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oMath>
                </a14:m>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 </a:t>
                </a:r>
                <a14:m>
                  <m:oMath xmlns:m="http://schemas.openxmlformats.org/officeDocument/2006/math">
                    <m:sSup>
                      <m:sSupPr>
                        <m:ctrlP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10</m:t>
                        </m:r>
                      </m:e>
                      <m:sup>
                        <m: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77</m:t>
                        </m:r>
                      </m:sup>
                    </m:sSup>
                  </m:oMath>
                </a14:m>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For a minimal cell, the probability falls to </a:t>
                </a:r>
                <a14:m>
                  <m:oMath xmlns:m="http://schemas.openxmlformats.org/officeDocument/2006/math">
                    <m: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oMath>
                </a14:m>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 </a:t>
                </a:r>
                <a14:m>
                  <m:oMath xmlns:m="http://schemas.openxmlformats.org/officeDocument/2006/math">
                    <m:sSup>
                      <m:sSupPr>
                        <m:ctrlP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10</m:t>
                        </m:r>
                      </m:e>
                      <m:sup>
                        <m:r>
                          <a:rPr kumimoji="0" lang="en-PK" sz="1200" b="0" i="1"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195</m:t>
                        </m:r>
                      </m:sup>
                    </m:sSup>
                  </m:oMath>
                </a14:m>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"This falls hundreds of orders of magnitude below the absolute computational limit of the universe. The spontaneous assembly of life is not just unlikely; it is physically and mathematically foreclosed."</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PK" sz="1200" b="1"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Mathematical Synthesis - The Universal Probability Bound</a:t>
                </a:r>
                <a:r>
                  <a:rPr kumimoji="0" lang="en-US" sz="1200" b="1"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(particles x seconds x </a:t>
                </a:r>
                <a:r>
                  <a:rPr kumimoji="0" lang="en-US" sz="1200" b="1" i="0" u="none" strike="noStrike" kern="0" cap="none" spc="0" normalizeH="0" baseline="0" noProof="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planck</a:t>
                </a:r>
                <a:r>
                  <a:rPr kumimoji="0" lang="en-US" sz="1200" b="1"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length)</a:t>
                </a:r>
                <a:endParaRPr kumimoji="0" lang="en-PK" sz="11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"When we synthesize this mathematically, the materialistic model breaks completely."</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probability of assembling a single, functional protein sequence is </a:t>
                </a:r>
                <a:r>
                  <a:rPr kumimoji="0" lang="en-PK" sz="1200" b="0" i="0"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a:t>1</a:t>
                </a: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 </a:t>
                </a:r>
                <a:r>
                  <a:rPr kumimoji="0" lang="en-PK" sz="1200" b="0" i="0"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a:t>10^77</a:t>
                </a: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For a minimal cell, the probability falls to </a:t>
                </a:r>
                <a:r>
                  <a:rPr kumimoji="0" lang="en-PK" sz="1200" b="0" i="0"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a:t>1</a:t>
                </a: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 </a:t>
                </a:r>
                <a:r>
                  <a:rPr kumimoji="0" lang="en-PK" sz="1200" b="0" i="0" u="none" strike="noStrike" kern="0" cap="none" spc="0" normalizeH="0" baseline="0" noProof="0">
                    <a:ln>
                      <a:noFill/>
                    </a:ln>
                    <a:solidFill>
                      <a:srgbClr val="1F1F1F"/>
                    </a:solidFill>
                    <a:effectLst/>
                    <a:uLnTx/>
                    <a:uFillTx/>
                    <a:latin typeface="Cambria Math" panose="02040503050406030204" pitchFamily="18" charset="0"/>
                    <a:ea typeface="Times New Roman" panose="02020603050405020304" pitchFamily="18" charset="0"/>
                    <a:cs typeface="Times New Roman" panose="02020603050405020304" pitchFamily="18" charset="0"/>
                  </a:rPr>
                  <a:t>10^195</a:t>
                </a: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PK" sz="1200" b="0" i="0" u="none" strike="noStrike" kern="0" cap="none" spc="0" normalizeH="0" baseline="0" noProof="0" dirty="0">
                    <a:ln>
                      <a:noFill/>
                    </a:ln>
                    <a:solidFill>
                      <a:srgbClr val="1F1F1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"This falls hundreds of orders of magnitude below the absolute computational limit of the universe. The spontaneous assembly of life is not just unlikely; it is physically and mathematically foreclosed."</a:t>
                </a:r>
                <a:endParaRPr kumimoji="0" lang="en-PK" sz="1100" b="0" i="0" u="none" strike="noStrike" kern="1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mc:Fallback>
      </mc:AlternateContent>
      <p:sp>
        <p:nvSpPr>
          <p:cNvPr id="4" name="Slide Number Placeholder 3"/>
          <p:cNvSpPr>
            <a:spLocks noGrp="1"/>
          </p:cNvSpPr>
          <p:nvPr>
            <p:ph type="sldNum" sz="quarter" idx="5"/>
          </p:nvPr>
        </p:nvSpPr>
        <p:spPr/>
        <p:txBody>
          <a:bodyPr/>
          <a:lstStyle/>
          <a:p>
            <a:fld id="{B709C3C2-9B40-46D9-969C-FA19CAE4C9CC}" type="slidenum">
              <a:rPr lang="en-PK" smtClean="0"/>
              <a:t>14</a:t>
            </a:fld>
            <a:endParaRPr lang="en-PK"/>
          </a:p>
        </p:txBody>
      </p:sp>
    </p:spTree>
    <p:extLst>
      <p:ext uri="{BB962C8B-B14F-4D97-AF65-F5344CB8AC3E}">
        <p14:creationId xmlns:p14="http://schemas.microsoft.com/office/powerpoint/2010/main" val="460821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Mathematical Synthesis - The Universal Probability Bound</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"When we synthesize this mathematically, the materialistic model breaks completely."</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probability of assembling a single, functional protein sequence is </a:t>
                </a:r>
                <a14:m>
                  <m:oMath xmlns:m="http://schemas.openxmlformats.org/officeDocument/2006/math">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in </a:t>
                </a:r>
                <a14:m>
                  <m:oMath xmlns:m="http://schemas.openxmlformats.org/officeDocument/2006/math">
                    <m:sSup>
                      <m:sSupPr>
                        <m:ctrlP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77</m:t>
                        </m:r>
                      </m:sup>
                    </m:sSup>
                  </m:oMath>
                </a14:m>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For a minimal cell, the probability falls to </a:t>
                </a:r>
                <a14:m>
                  <m:oMath xmlns:m="http://schemas.openxmlformats.org/officeDocument/2006/math">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in </a:t>
                </a:r>
                <a14:m>
                  <m:oMath xmlns:m="http://schemas.openxmlformats.org/officeDocument/2006/math">
                    <m:sSup>
                      <m:sSupPr>
                        <m:ctrlP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195</m:t>
                        </m:r>
                      </m:sup>
                    </m:sSup>
                  </m:oMath>
                </a14:m>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"This falls hundreds of orders of magnitude below the absolute computational limit of the universe. The spontaneous assembly of life is not just unlikely; it is physically and mathematically foreclosed."</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Mathematical Synthesis - The Universal Probability Bound</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"When we synthesize this mathematically, the materialistic model breaks completely."</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probability of assembling a single, functional protein sequence is </a:t>
                </a:r>
                <a:r>
                  <a:rPr lang="en-PK" sz="1200" i="0"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a:t>1</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PK" sz="1200" i="0"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a:t>10^77</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For a minimal cell, the probability falls to </a:t>
                </a:r>
                <a:r>
                  <a:rPr lang="en-PK" sz="1200" i="0"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a:t>1</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PK" sz="1200" i="0"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a:t>10^195</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"This falls hundreds of orders of magnitude below the absolute computational limit of the universe. The spontaneous assembly of life is not just unlikely; it is physically and mathematically foreclosed."</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p:txBody>
          </p:sp>
        </mc:Fallback>
      </mc:AlternateContent>
      <p:sp>
        <p:nvSpPr>
          <p:cNvPr id="4" name="Slide Number Placeholder 3"/>
          <p:cNvSpPr>
            <a:spLocks noGrp="1"/>
          </p:cNvSpPr>
          <p:nvPr>
            <p:ph type="sldNum" sz="quarter" idx="5"/>
          </p:nvPr>
        </p:nvSpPr>
        <p:spPr/>
        <p:txBody>
          <a:bodyPr/>
          <a:lstStyle/>
          <a:p>
            <a:fld id="{B709C3C2-9B40-46D9-969C-FA19CAE4C9CC}" type="slidenum">
              <a:rPr lang="en-PK" smtClean="0"/>
              <a:t>15</a:t>
            </a:fld>
            <a:endParaRPr lang="en-PK"/>
          </a:p>
        </p:txBody>
      </p:sp>
    </p:spTree>
    <p:extLst>
      <p:ext uri="{BB962C8B-B14F-4D97-AF65-F5344CB8AC3E}">
        <p14:creationId xmlns:p14="http://schemas.microsoft.com/office/powerpoint/2010/main" val="2882883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"To escape this mathematical impossibly, many theorists retreat to the Multiverse."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"Imagine a gambler drawing a Royal Flush 100 consecutive times</a:t>
            </a:r>
            <a:r>
              <a:rPr lang="en-US"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Ace, King, Queen, Jack, and 10 of the same suit</a:t>
            </a:r>
            <a:r>
              <a:rPr lang="en-US"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The rational inference is that the game is rigged. The Multiverse excuse argues that there are simply infinite unseen poker tables, so someone was bound to win.“</a:t>
            </a:r>
            <a:endParaRPr lang="en-US"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rPr>
              <a:t>The exact probability of drawing a Royal Flush 100 consecutive times is 5.32 × 10⁻⁵⁸²,</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critical flaw here is empirical. There is zero observational evidence for a multiverse. It abandons observational science to explain away extreme probability."</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16</a:t>
            </a:fld>
            <a:endParaRPr lang="en-PK"/>
          </a:p>
        </p:txBody>
      </p:sp>
    </p:spTree>
    <p:extLst>
      <p:ext uri="{BB962C8B-B14F-4D97-AF65-F5344CB8AC3E}">
        <p14:creationId xmlns:p14="http://schemas.microsoft.com/office/powerpoint/2010/main" val="3116009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Slide 6: The Collapse of the Multiverse Escape Route</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"Even if we grant a Multiverse, it collapses under its own physics."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"It suffers from the </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Measure Problem</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—calculating probabilities across infinity breaks the math."</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"It suffers from the </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Boltzmann Brain Paradox</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—thermodynamics dictates it is infinitely more likely for a single hallucinating brain to pop into existence than a massive 13.8-billion-year-old cosmos."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"And finally, the </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Meta-Law problem</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Any mechanism capable of generating universes must itself be exquisitely fine-tuned. The Multiverse does not solve fine-tuning; it merely relocates it."</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17</a:t>
            </a:fld>
            <a:endParaRPr lang="en-PK"/>
          </a:p>
        </p:txBody>
      </p:sp>
    </p:spTree>
    <p:extLst>
      <p:ext uri="{BB962C8B-B14F-4D97-AF65-F5344CB8AC3E}">
        <p14:creationId xmlns:p14="http://schemas.microsoft.com/office/powerpoint/2010/main" val="1807209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Final Verdict - The Teleological Hypothesis</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Summarize the Audit:</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"The cosmic hardware requires immense fine-tuning. The chemical environment actively opposes assembly. The cellular architecture is irreducibly complex."</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Vera Causa Principle:</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"We are left with genetic software utilizing aperiodic, semantic code. Based on the strict uniformitarian rules of historical science—</a:t>
            </a:r>
            <a:r>
              <a:rPr lang="en-PK" sz="1200" i="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vera causa</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only known cause capable of generating digital code and irreducible machinery is a conscious intelligence."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Conclusion:</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"The Design Inference is not an argument from ignorance. It is a scientific inference from positive knowledge of causal powers. Intelligent Design remains the only causally adequate hypothesis available to explain the origin of life. Thank you."</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709C3C2-9B40-46D9-969C-FA19CAE4C9CC}" type="slidenum">
              <a:rPr lang="en-PK" smtClean="0"/>
              <a:t>19</a:t>
            </a:fld>
            <a:endParaRPr lang="en-PK"/>
          </a:p>
        </p:txBody>
      </p:sp>
    </p:spTree>
    <p:extLst>
      <p:ext uri="{BB962C8B-B14F-4D97-AF65-F5344CB8AC3E}">
        <p14:creationId xmlns:p14="http://schemas.microsoft.com/office/powerpoint/2010/main" val="1747040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"To determine if life could arise by unguided chemistry, we must audit the naturalistic ledger across three distinct scales."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First, the Macro:</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The cosmic stage. Does the baseline physics of the universe even permit biology?"</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Second, the </a:t>
            </a:r>
            <a:r>
              <a:rPr lang="en-PK" sz="1200" b="1" kern="0" dirty="0" err="1">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Meso</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The chemical hardware. Do undirected planetary environments build complex polymers, or do they destroy them?"</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Third, the Micro:</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The information code. Can the mechanistic laws of matter generate aperiodic, semantic software?"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2</a:t>
            </a:fld>
            <a:endParaRPr lang="en-PK"/>
          </a:p>
        </p:txBody>
      </p:sp>
    </p:spTree>
    <p:extLst>
      <p:ext uri="{BB962C8B-B14F-4D97-AF65-F5344CB8AC3E}">
        <p14:creationId xmlns:p14="http://schemas.microsoft.com/office/powerpoint/2010/main" val="2958285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"We begin with the cosmological baseline. The universe did not have to permit chemistry at all. The fundamental constants are calibrated on a razor’s edge."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"More profoundly, the universe began in a state of impossibly low entropy. Sir Roger Penrose calculated the probability of this initial state occurring by chance."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number is </a:t>
                </a:r>
                <a14:m>
                  <m:oMath xmlns:m="http://schemas.openxmlformats.org/officeDocument/2006/math">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in </a:t>
                </a:r>
                <a14:m>
                  <m:oMath xmlns:m="http://schemas.openxmlformats.org/officeDocument/2006/math">
                    <m:sSup>
                      <m:sSupPr>
                        <m:ctrlP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10</m:t>
                        </m:r>
                      </m:e>
                      <m:sup>
                        <m:sSup>
                          <m:sSupPr>
                            <m:ctrlP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n-PK" sz="1200" i="1"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m:t>123</m:t>
                            </m:r>
                          </m:sup>
                        </m:sSup>
                      </m:sup>
                    </m:sSup>
                  </m:oMath>
                </a14:m>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As the slide notes, this is a double-exponent so massive that writing a zero on every subatomic particle in the observable universe would not even put a dent in it. The universe was born with pinpoint, mathematical precision."</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mc:Choice>
        <mc:Fallback xmlns="">
          <p:sp>
            <p:nvSpPr>
              <p:cNvPr id="3" name="Notes Placeholder 2"/>
              <p:cNvSpPr>
                <a:spLocks noGrp="1"/>
              </p:cNvSpPr>
              <p:nvPr>
                <p:ph type="body" idx="1"/>
              </p:nvPr>
            </p:nvSpPr>
            <p:spPr/>
            <p:txBody>
              <a:bodyPr/>
              <a:lstStyle/>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"We begin with the cosmological baseline. The universe did not have to permit chemistry at all. The fundamental constants are calibrated on a razor’s edge."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"More profoundly, the universe began in a state of impossibly low entropy. Sir Roger Penrose calculated the probability of this initial state occurring by chance."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number is </a:t>
                </a:r>
                <a:r>
                  <a:rPr lang="en-PK" sz="1200" i="0"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a:t>1</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PK" sz="1200" i="0" kern="0">
                    <a:solidFill>
                      <a:srgbClr val="1F1F1F"/>
                    </a:solidFill>
                    <a:effectLst/>
                    <a:latin typeface="Cambria Math" panose="02040503050406030204" pitchFamily="18" charset="0"/>
                    <a:ea typeface="Times New Roman" panose="02020603050405020304" pitchFamily="18" charset="0"/>
                    <a:cs typeface="Times New Roman" panose="02020603050405020304" pitchFamily="18" charset="0"/>
                  </a:rPr>
                  <a:t>10^(10^123 )</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As the slide notes, this is a double-exponent so massive that writing a zero on every subatomic particle in the observable universe would not even put a dent in it. The universe was born with pinpoint, mathematical precision."</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mc:Fallback>
      </mc:AlternateContent>
      <p:sp>
        <p:nvSpPr>
          <p:cNvPr id="4" name="Slide Number Placeholder 3"/>
          <p:cNvSpPr>
            <a:spLocks noGrp="1"/>
          </p:cNvSpPr>
          <p:nvPr>
            <p:ph type="sldNum" sz="quarter" idx="5"/>
          </p:nvPr>
        </p:nvSpPr>
        <p:spPr/>
        <p:txBody>
          <a:bodyPr/>
          <a:lstStyle/>
          <a:p>
            <a:fld id="{B709C3C2-9B40-46D9-969C-FA19CAE4C9CC}" type="slidenum">
              <a:rPr lang="en-PK" smtClean="0"/>
              <a:t>3</a:t>
            </a:fld>
            <a:endParaRPr lang="en-PK"/>
          </a:p>
        </p:txBody>
      </p:sp>
    </p:spTree>
    <p:extLst>
      <p:ext uri="{BB962C8B-B14F-4D97-AF65-F5344CB8AC3E}">
        <p14:creationId xmlns:p14="http://schemas.microsoft.com/office/powerpoint/2010/main" val="2254228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"To visualize this thermodynamic paradox: if you drop a hydrogen bomb on a desert, you get chaotic rubble. Explosions destroy order."</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Big Bang, however, resulted in the opposite. The initial entropy was like the dust settling from an explosion to reveal a hyper-precise, functional city. This is the first thermodynamic hurdle the materialistic model cannot explain."</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709C3C2-9B40-46D9-969C-FA19CAE4C9CC}" type="slidenum">
              <a:rPr lang="en-PK" smtClean="0"/>
              <a:t>4</a:t>
            </a:fld>
            <a:endParaRPr lang="en-PK"/>
          </a:p>
        </p:txBody>
      </p:sp>
    </p:spTree>
    <p:extLst>
      <p:ext uri="{BB962C8B-B14F-4D97-AF65-F5344CB8AC3E}">
        <p14:creationId xmlns:p14="http://schemas.microsoft.com/office/powerpoint/2010/main" val="3356060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rtl="0">
              <a:buNone/>
            </a:pPr>
            <a:r>
              <a:rPr lang="en-PK" b="1" dirty="0">
                <a:solidFill>
                  <a:srgbClr val="1F1F1F"/>
                </a:solidFill>
                <a:effectLst/>
                <a:latin typeface="Google Sans Text"/>
              </a:rPr>
              <a:t>GALAXY-SCALE ISOLATION: The Combined Rarity Barrier</a:t>
            </a:r>
            <a:endParaRPr lang="en-PK" dirty="0">
              <a:solidFill>
                <a:srgbClr val="1F1F1F"/>
              </a:solidFill>
              <a:effectLst/>
              <a:latin typeface="Google Sans Text"/>
            </a:endParaRPr>
          </a:p>
          <a:p>
            <a:pPr marL="0" marR="0" rtl="0">
              <a:buFont typeface="Arial" panose="020B0604020202020204" pitchFamily="34" charset="0"/>
              <a:buChar char="•"/>
            </a:pPr>
            <a:r>
              <a:rPr lang="en-PK" b="1" dirty="0">
                <a:solidFill>
                  <a:srgbClr val="1F1F1F"/>
                </a:solidFill>
                <a:effectLst/>
                <a:latin typeface="Google Sans Text"/>
              </a:rPr>
              <a:t>Slide Content:</a:t>
            </a:r>
            <a:r>
              <a:rPr lang="en-PK" dirty="0">
                <a:solidFill>
                  <a:srgbClr val="1F1F1F"/>
                </a:solidFill>
                <a:effectLst/>
                <a:latin typeface="Google Sans Text"/>
              </a:rPr>
              <a:t> "A narrow annular region where metallicity is high enough to form rocky planets, but radiation is low enough to allow complex life. Our solar system rests comfortably within it."</a:t>
            </a:r>
          </a:p>
          <a:p>
            <a:pPr marL="0" marR="0" rtl="0">
              <a:buFont typeface="Arial" panose="020B0604020202020204" pitchFamily="34" charset="0"/>
              <a:buChar char="•"/>
            </a:pPr>
            <a:r>
              <a:rPr lang="en-PK" b="1" dirty="0">
                <a:solidFill>
                  <a:srgbClr val="1F1F1F"/>
                </a:solidFill>
                <a:effectLst/>
                <a:latin typeface="Google Sans Text"/>
              </a:rPr>
              <a:t>Speaker Notes:</a:t>
            </a:r>
            <a:endParaRPr lang="en-PK" dirty="0">
              <a:solidFill>
                <a:srgbClr val="1F1F1F"/>
              </a:solidFill>
              <a:effectLst/>
              <a:latin typeface="Google Sans Text"/>
            </a:endParaRPr>
          </a:p>
          <a:p>
            <a:pPr marL="0" marR="0" lvl="1" indent="-285750" rtl="0">
              <a:buFont typeface="Arial" panose="020B0604020202020204" pitchFamily="34" charset="0"/>
              <a:buChar char="•"/>
            </a:pPr>
            <a:r>
              <a:rPr lang="en-PK" dirty="0">
                <a:solidFill>
                  <a:srgbClr val="1F1F1F"/>
                </a:solidFill>
                <a:effectLst/>
                <a:latin typeface="Google Sans Text"/>
              </a:rPr>
              <a:t>The GHZ is the galactic equivalent of the solar habitable zone ("Goldilocks Zone").</a:t>
            </a:r>
          </a:p>
          <a:p>
            <a:pPr marL="0" marR="0" lvl="1" indent="-285750" rtl="0">
              <a:buFont typeface="Arial" panose="020B0604020202020204" pitchFamily="34" charset="0"/>
              <a:buChar char="•"/>
            </a:pPr>
            <a:r>
              <a:rPr lang="en-PK" dirty="0">
                <a:solidFill>
                  <a:srgbClr val="1F1F1F"/>
                </a:solidFill>
                <a:effectLst/>
                <a:latin typeface="Google Sans Text"/>
              </a:rPr>
              <a:t>It balances metallicity (heavy elements) and stellar stability/radiation.</a:t>
            </a:r>
          </a:p>
          <a:p>
            <a:pPr marL="0" marR="0" lvl="1" indent="-285750" rtl="0">
              <a:buFont typeface="Arial" panose="020B0604020202020204" pitchFamily="34" charset="0"/>
              <a:buChar char="•"/>
            </a:pPr>
            <a:r>
              <a:rPr lang="en-PK" b="1" dirty="0">
                <a:solidFill>
                  <a:srgbClr val="1F1F1F"/>
                </a:solidFill>
                <a:effectLst/>
                <a:latin typeface="Google Sans Text"/>
              </a:rPr>
              <a:t>Inner Galaxy (High Metallicity, High Danger):</a:t>
            </a:r>
            <a:r>
              <a:rPr lang="en-PK" dirty="0">
                <a:solidFill>
                  <a:srgbClr val="1F1F1F"/>
                </a:solidFill>
                <a:effectLst/>
                <a:latin typeface="Google Sans Text"/>
              </a:rPr>
              <a:t> While element-rich, it's incredibly unstable, plagued by intense collective radiation, supernovae, and the central black hole.</a:t>
            </a:r>
          </a:p>
          <a:p>
            <a:pPr marL="0" marR="0" lvl="1" indent="-285750" rtl="0">
              <a:buFont typeface="Arial" panose="020B0604020202020204" pitchFamily="34" charset="0"/>
              <a:buChar char="•"/>
            </a:pPr>
            <a:r>
              <a:rPr lang="en-PK" b="1" dirty="0">
                <a:solidFill>
                  <a:srgbClr val="1F1F1F"/>
                </a:solidFill>
                <a:effectLst/>
                <a:latin typeface="Google Sans Text"/>
              </a:rPr>
              <a:t>Outer Galaxy (Low Metallicity, "Starved"):</a:t>
            </a:r>
            <a:r>
              <a:rPr lang="en-PK" dirty="0">
                <a:solidFill>
                  <a:srgbClr val="1F1F1F"/>
                </a:solidFill>
                <a:effectLst/>
                <a:latin typeface="Google Sans Text"/>
              </a:rPr>
              <a:t> Lacks sufficient heavy elements to form terrestrial, rocky worlds.</a:t>
            </a:r>
          </a:p>
          <a:p>
            <a:pPr marL="0" marR="0" lvl="1" indent="-285750" rtl="0">
              <a:buFont typeface="Arial" panose="020B0604020202020204" pitchFamily="34" charset="0"/>
              <a:buChar char="•"/>
            </a:pPr>
            <a:r>
              <a:rPr lang="en-PK" b="1" dirty="0">
                <a:solidFill>
                  <a:srgbClr val="1F1F1F"/>
                </a:solidFill>
                <a:effectLst/>
                <a:latin typeface="Google Sans Text"/>
              </a:rPr>
              <a:t>Sun's Perfect Position:</a:t>
            </a:r>
            <a:r>
              <a:rPr lang="en-PK" dirty="0">
                <a:solidFill>
                  <a:srgbClr val="1F1F1F"/>
                </a:solidFill>
                <a:effectLst/>
                <a:latin typeface="Google Sans Text"/>
              </a:rPr>
              <a:t> The Sun's </a:t>
            </a:r>
            <a:r>
              <a:rPr lang="en-PK" b="1" dirty="0">
                <a:solidFill>
                  <a:srgbClr val="1F1F1F"/>
                </a:solidFill>
                <a:effectLst/>
                <a:latin typeface="Google Sans Text"/>
              </a:rPr>
              <a:t>nearly circular orbit</a:t>
            </a:r>
            <a:r>
              <a:rPr lang="en-PK" dirty="0">
                <a:solidFill>
                  <a:srgbClr val="1F1F1F"/>
                </a:solidFill>
                <a:effectLst/>
                <a:latin typeface="Google Sans Text"/>
              </a:rPr>
              <a:t> keeps us safely within this unique, protected region, avoiding irradiated inner areas or barren outer zones.</a:t>
            </a:r>
          </a:p>
          <a:p>
            <a:pPr marL="0" marR="0" rtl="0">
              <a:buFont typeface="Arial" panose="020B0604020202020204" pitchFamily="34" charset="0"/>
              <a:buChar char="•"/>
            </a:pPr>
            <a:r>
              <a:rPr lang="en-PK" b="1" dirty="0">
                <a:solidFill>
                  <a:srgbClr val="1F1F1F"/>
                </a:solidFill>
                <a:effectLst/>
                <a:latin typeface="Google Sans Text"/>
              </a:rPr>
              <a:t>Slide Content:</a:t>
            </a:r>
            <a:r>
              <a:rPr lang="en-PK" dirty="0">
                <a:solidFill>
                  <a:srgbClr val="1F1F1F"/>
                </a:solidFill>
                <a:effectLst/>
                <a:latin typeface="Google Sans Text"/>
              </a:rPr>
              <a:t> "The central region of the galaxy. Exorbitant stellar density, extreme radiation, and supermassive black hole ensure total annihilation of any potential life."</a:t>
            </a:r>
          </a:p>
          <a:p>
            <a:pPr marL="0" marR="0" rtl="0">
              <a:buNone/>
            </a:pPr>
            <a:r>
              <a:rPr lang="en-PK" b="1" dirty="0">
                <a:solidFill>
                  <a:srgbClr val="1F1F1F"/>
                </a:solidFill>
                <a:effectLst/>
                <a:latin typeface="Google Sans Text"/>
              </a:rPr>
              <a:t>Non-Migrating Orbit (Hot Jupiter Problem)</a:t>
            </a:r>
            <a:endParaRPr lang="en-PK" dirty="0">
              <a:solidFill>
                <a:srgbClr val="1F1F1F"/>
              </a:solidFill>
              <a:effectLst/>
              <a:latin typeface="Google Sans Text"/>
            </a:endParaRPr>
          </a:p>
          <a:p>
            <a:pPr marL="0" marR="0" rtl="0">
              <a:buFont typeface="Arial" panose="020B0604020202020204" pitchFamily="34" charset="0"/>
              <a:buChar char="•"/>
            </a:pPr>
            <a:r>
              <a:rPr lang="en-PK" b="1" dirty="0">
                <a:solidFill>
                  <a:srgbClr val="1F1F1F"/>
                </a:solidFill>
                <a:effectLst/>
                <a:latin typeface="Google Sans Text"/>
              </a:rPr>
              <a:t>Slide Content:</a:t>
            </a:r>
            <a:r>
              <a:rPr lang="en-PK" dirty="0">
                <a:solidFill>
                  <a:srgbClr val="1F1F1F"/>
                </a:solidFill>
                <a:effectLst/>
                <a:latin typeface="Google Sans Text"/>
              </a:rPr>
              <a:t> "Most planetary systems observe orbital migration where 'Hot </a:t>
            </a:r>
            <a:r>
              <a:rPr lang="en-PK" dirty="0" err="1">
                <a:solidFill>
                  <a:srgbClr val="1F1F1F"/>
                </a:solidFill>
                <a:effectLst/>
                <a:latin typeface="Google Sans Text"/>
              </a:rPr>
              <a:t>Jupiters</a:t>
            </a:r>
            <a:r>
              <a:rPr lang="en-PK" dirty="0">
                <a:solidFill>
                  <a:srgbClr val="1F1F1F"/>
                </a:solidFill>
                <a:effectLst/>
                <a:latin typeface="Google Sans Text"/>
              </a:rPr>
              <a:t>' move inward, destroying all inner rocky worlds. Solar System architecture is critically non-migrating."</a:t>
            </a:r>
          </a:p>
          <a:p>
            <a:pPr marL="0" marR="0" lvl="1" indent="-285750" rtl="0">
              <a:buFont typeface="Arial" panose="020B0604020202020204" pitchFamily="34" charset="0"/>
              <a:buChar char="•"/>
            </a:pPr>
            <a:r>
              <a:rPr lang="en-PK" b="1" dirty="0">
                <a:solidFill>
                  <a:srgbClr val="1F1F1F"/>
                </a:solidFill>
                <a:effectLst/>
                <a:latin typeface="Google Sans Text"/>
              </a:rPr>
              <a:t>Why Hot </a:t>
            </a:r>
            <a:r>
              <a:rPr lang="en-PK" b="1" dirty="0" err="1">
                <a:solidFill>
                  <a:srgbClr val="1F1F1F"/>
                </a:solidFill>
                <a:effectLst/>
                <a:latin typeface="Google Sans Text"/>
              </a:rPr>
              <a:t>Jupiters</a:t>
            </a:r>
            <a:r>
              <a:rPr lang="en-PK" b="1" dirty="0">
                <a:solidFill>
                  <a:srgbClr val="1F1F1F"/>
                </a:solidFill>
                <a:effectLst/>
                <a:latin typeface="Google Sans Text"/>
              </a:rPr>
              <a:t> Move Inward:</a:t>
            </a:r>
            <a:r>
              <a:rPr lang="en-PK" dirty="0">
                <a:solidFill>
                  <a:srgbClr val="1F1F1F"/>
                </a:solidFill>
                <a:effectLst/>
                <a:latin typeface="Google Sans Text"/>
              </a:rPr>
              <a:t> Gravitational drag from the protoplanetary disk forces these giant planets to spiral inward toward their star soon after formation.</a:t>
            </a:r>
          </a:p>
          <a:p>
            <a:pPr marL="0" marR="0" lvl="1" indent="-285750" rtl="0">
              <a:buFont typeface="Arial" panose="020B0604020202020204" pitchFamily="34" charset="0"/>
              <a:buChar char="•"/>
            </a:pPr>
            <a:r>
              <a:rPr lang="en-PK" b="1" dirty="0">
                <a:solidFill>
                  <a:srgbClr val="1F1F1F"/>
                </a:solidFill>
                <a:effectLst/>
                <a:latin typeface="Google Sans Text"/>
              </a:rPr>
              <a:t>Deadly Consequence:</a:t>
            </a:r>
            <a:r>
              <a:rPr lang="en-PK" dirty="0">
                <a:solidFill>
                  <a:srgbClr val="1F1F1F"/>
                </a:solidFill>
                <a:effectLst/>
                <a:latin typeface="Google Sans Text"/>
              </a:rPr>
              <a:t> These massive planets act as cosmic </a:t>
            </a:r>
            <a:r>
              <a:rPr lang="en-PK" dirty="0" err="1">
                <a:solidFill>
                  <a:srgbClr val="1F1F1F"/>
                </a:solidFill>
                <a:effectLst/>
                <a:latin typeface="Google Sans Text"/>
              </a:rPr>
              <a:t>snowplows</a:t>
            </a:r>
            <a:r>
              <a:rPr lang="en-PK" dirty="0">
                <a:solidFill>
                  <a:srgbClr val="1F1F1F"/>
                </a:solidFill>
                <a:effectLst/>
                <a:latin typeface="Google Sans Text"/>
              </a:rPr>
              <a:t>, using their immense gravity to scatter or destroy all inner, rocky worlds (potential Earths) in their path, leaving barren systems.</a:t>
            </a:r>
          </a:p>
          <a:p>
            <a:pPr marL="0" marR="0" lvl="1" indent="-285750" rtl="0">
              <a:buFont typeface="Arial" panose="020B0604020202020204" pitchFamily="34" charset="0"/>
              <a:buChar char="•"/>
            </a:pPr>
            <a:r>
              <a:rPr lang="en-PK" b="1" dirty="0">
                <a:solidFill>
                  <a:srgbClr val="1F1F1F"/>
                </a:solidFill>
                <a:effectLst/>
                <a:latin typeface="Google Sans Text"/>
              </a:rPr>
              <a:t>Our Unique Non-Migrating System:</a:t>
            </a:r>
            <a:r>
              <a:rPr lang="en-PK" dirty="0">
                <a:solidFill>
                  <a:srgbClr val="1F1F1F"/>
                </a:solidFill>
                <a:effectLst/>
                <a:latin typeface="Google Sans Text"/>
              </a:rPr>
              <a:t> Our gas giants (Jupiter and Saturn) formed further out and </a:t>
            </a:r>
            <a:r>
              <a:rPr lang="en-PK" i="1" dirty="0">
                <a:solidFill>
                  <a:srgbClr val="1F1F1F"/>
                </a:solidFill>
                <a:effectLst/>
                <a:latin typeface="Google Sans Text"/>
              </a:rPr>
              <a:t>stayed put</a:t>
            </a:r>
            <a:r>
              <a:rPr lang="en-PK" dirty="0">
                <a:solidFill>
                  <a:srgbClr val="1F1F1F"/>
                </a:solidFill>
                <a:effectLst/>
                <a:latin typeface="Google Sans Text"/>
              </a:rPr>
              <a:t>. This critically non-migrating architecture has been our salvation, allowing the inner Goldilocks planets to form and stabilize.</a:t>
            </a:r>
          </a:p>
          <a:p>
            <a:pPr marL="0" marR="0" rtl="0">
              <a:buNone/>
            </a:pPr>
            <a:r>
              <a:rPr lang="en-PK" b="1" dirty="0">
                <a:solidFill>
                  <a:srgbClr val="1F1F1F"/>
                </a:solidFill>
                <a:effectLst/>
                <a:latin typeface="Google Sans Text"/>
              </a:rPr>
              <a:t>Why Earth Mass is Crucial:</a:t>
            </a:r>
            <a:endParaRPr lang="en-PK" dirty="0">
              <a:solidFill>
                <a:srgbClr val="1F1F1F"/>
              </a:solidFill>
              <a:effectLst/>
              <a:latin typeface="Google Sans Text"/>
            </a:endParaRPr>
          </a:p>
          <a:p>
            <a:pPr marL="0" marR="0" rtl="0">
              <a:buFont typeface="Arial" panose="020B0604020202020204" pitchFamily="34" charset="0"/>
              <a:buChar char="•"/>
            </a:pPr>
            <a:r>
              <a:rPr lang="en-PK" b="1" dirty="0">
                <a:solidFill>
                  <a:srgbClr val="1F1F1F"/>
                </a:solidFill>
                <a:effectLst/>
                <a:latin typeface="Google Sans Text"/>
              </a:rPr>
              <a:t>(Speaker Notes:</a:t>
            </a:r>
            <a:r>
              <a:rPr lang="en-PK" dirty="0">
                <a:solidFill>
                  <a:srgbClr val="1F1F1F"/>
                </a:solidFill>
                <a:effectLst/>
                <a:latin typeface="Google Sans Text"/>
              </a:rPr>
              <a:t> Even with perfect galactic and system architecture, the planet's mass determines its surface gravity, which is fundamental for habitability:</a:t>
            </a:r>
          </a:p>
          <a:p>
            <a:pPr marL="0" marR="0" lvl="2" indent="-228600" rtl="0">
              <a:buFont typeface="Arial" panose="020B0604020202020204" pitchFamily="34" charset="0"/>
              <a:buChar char="•"/>
            </a:pPr>
            <a:r>
              <a:rPr lang="en-PK" b="1" dirty="0">
                <a:solidFill>
                  <a:srgbClr val="1F1F1F"/>
                </a:solidFill>
                <a:effectLst/>
                <a:latin typeface="Google Sans Text"/>
              </a:rPr>
              <a:t>Atmospheric Retention:</a:t>
            </a:r>
            <a:r>
              <a:rPr lang="en-PK" dirty="0">
                <a:solidFill>
                  <a:srgbClr val="1F1F1F"/>
                </a:solidFill>
                <a:effectLst/>
                <a:latin typeface="Google Sans Text"/>
              </a:rPr>
              <a:t> A lower-mass planet (like Mars) cannot hold onto a dense atmosphere over billions of years, losing radiation protection, pressure, and temperature regulation. A higher-mass planet becomes a gas giant with no solid surface.</a:t>
            </a:r>
          </a:p>
          <a:p>
            <a:pPr marL="0" marR="0" lvl="2" indent="-228600" rtl="0">
              <a:buFont typeface="Arial" panose="020B0604020202020204" pitchFamily="34" charset="0"/>
              <a:buChar char="•"/>
            </a:pPr>
            <a:r>
              <a:rPr lang="en-PK" b="1" dirty="0">
                <a:solidFill>
                  <a:srgbClr val="1F1F1F"/>
                </a:solidFill>
                <a:effectLst/>
                <a:latin typeface="Google Sans Text"/>
              </a:rPr>
              <a:t>Geological Activity:</a:t>
            </a:r>
            <a:r>
              <a:rPr lang="en-PK" dirty="0">
                <a:solidFill>
                  <a:srgbClr val="1F1F1F"/>
                </a:solidFill>
                <a:effectLst/>
                <a:latin typeface="Google Sans Text"/>
              </a:rPr>
              <a:t> The "just right" mass provides internal heat for plate tectonics and a magnetic shield (</a:t>
            </a:r>
            <a:r>
              <a:rPr lang="en-PK" dirty="0" err="1">
                <a:solidFill>
                  <a:srgbClr val="1F1F1F"/>
                </a:solidFill>
                <a:effectLst/>
                <a:latin typeface="Google Sans Text"/>
              </a:rPr>
              <a:t>geodynamo</a:t>
            </a:r>
            <a:r>
              <a:rPr lang="en-PK" dirty="0">
                <a:solidFill>
                  <a:srgbClr val="1F1F1F"/>
                </a:solidFill>
                <a:effectLst/>
                <a:latin typeface="Google Sans Text"/>
              </a:rPr>
              <a:t>) that deflects deadly particles and regulates climate. Earth has the perfect mass to hold conditions for complex life.</a:t>
            </a:r>
          </a:p>
          <a:p>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5</a:t>
            </a:fld>
            <a:endParaRPr lang="en-PK"/>
          </a:p>
        </p:txBody>
      </p:sp>
    </p:spTree>
    <p:extLst>
      <p:ext uri="{BB962C8B-B14F-4D97-AF65-F5344CB8AC3E}">
        <p14:creationId xmlns:p14="http://schemas.microsoft.com/office/powerpoint/2010/main" val="694936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Ladder of Life</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"This brings us to the core of the biological audit: The 8 Stages to a Living Cell."</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"Materialistic models often blur these stages together to borrow explanatory power. In reality, each of these 8 steps represents a distinct, unyielding physical barrier—a hard stop."</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"Chemistry actively opposes climbing this ladder. Let's look at a few of the most brutal hard stops."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709C3C2-9B40-46D9-969C-FA19CAE4C9CC}" type="slidenum">
              <a:rPr lang="en-PK" smtClean="0"/>
              <a:t>6</a:t>
            </a:fld>
            <a:endParaRPr lang="en-PK"/>
          </a:p>
        </p:txBody>
      </p:sp>
    </p:spTree>
    <p:extLst>
      <p:ext uri="{BB962C8B-B14F-4D97-AF65-F5344CB8AC3E}">
        <p14:creationId xmlns:p14="http://schemas.microsoft.com/office/powerpoint/2010/main" val="687967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Hard Stop 1 - The Water Paradox</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Polymerization Hurdle. Life requires water, but water prevents life from starting."</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"To build a protein, amino acids must link together via peptide bonds. This is a condensation reaction—it releases water."</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"In an ocean, thermodynamics drives this reaction violently backward</a:t>
            </a:r>
            <a:r>
              <a:rPr lang="en-US"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as water can not be released</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Ocean </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Water breaks the bonds through hydrolysis. The primordial soup chemically dismantles the very molecules biology requires.“</a:t>
            </a:r>
            <a:endParaRPr lang="en-US"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800"/>
              </a:spcAft>
              <a:buClrTx/>
              <a:buSzPts val="1000"/>
              <a:buFont typeface="Symbol" panose="05050102010706020507" pitchFamily="18" charset="2"/>
              <a:buChar char=""/>
              <a:tabLst>
                <a:tab pos="457200" algn="l"/>
              </a:tabLst>
              <a:defRPr/>
            </a:pPr>
            <a:r>
              <a:rPr lang="en-US" sz="1100" dirty="0"/>
              <a:t>Under dry conditions, </a:t>
            </a:r>
            <a:r>
              <a:rPr lang="en-PK" sz="1100" dirty="0"/>
              <a:t>Instead of cleanly organizing into functional </a:t>
            </a:r>
            <a:r>
              <a:rPr lang="it-IT" sz="1100" dirty="0"/>
              <a:t>long chain of molecules</a:t>
            </a:r>
            <a:r>
              <a:rPr lang="en-PK" sz="1100" dirty="0"/>
              <a:t>, the continuous drying phase forces unguided organic molecules to react uncontrollably. Without biological enzymes to direct them, they cross-link into a complex, messy mixture—a prebiotic dead-end known as the 'asphalt problem</a:t>
            </a:r>
            <a:r>
              <a:rPr lang="en-US" sz="1100" dirty="0"/>
              <a:t>. The most well known of such reactions is the </a:t>
            </a:r>
            <a:r>
              <a:rPr lang="en-US" sz="1100" dirty="0" err="1"/>
              <a:t>Mailard</a:t>
            </a:r>
            <a:r>
              <a:rPr lang="en-US" sz="1100" dirty="0"/>
              <a:t> reaction.</a:t>
            </a:r>
            <a:endParaRPr lang="en-PK" sz="1100" dirty="0"/>
          </a:p>
          <a:p>
            <a:pPr marL="342900" lvl="0" indent="-342900">
              <a:lnSpc>
                <a:spcPct val="115000"/>
              </a:lnSpc>
              <a:spcAft>
                <a:spcPts val="800"/>
              </a:spcAft>
              <a:buSzPts val="1000"/>
              <a:buFont typeface="Symbol" panose="05050102010706020507" pitchFamily="18" charset="2"/>
              <a:buChar char=""/>
              <a:tabLst>
                <a:tab pos="457200" algn="l"/>
              </a:tabLst>
            </a:pP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709C3C2-9B40-46D9-969C-FA19CAE4C9CC}" type="slidenum">
              <a:rPr lang="en-PK" smtClean="0"/>
              <a:t>7</a:t>
            </a:fld>
            <a:endParaRPr lang="en-PK"/>
          </a:p>
        </p:txBody>
      </p:sp>
    </p:spTree>
    <p:extLst>
      <p:ext uri="{BB962C8B-B14F-4D97-AF65-F5344CB8AC3E}">
        <p14:creationId xmlns:p14="http://schemas.microsoft.com/office/powerpoint/2010/main" val="1167220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Hard Stop 2 - The Asphalt Problem</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"Even if we force molecules together, we hit the Asphalt Problem."</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"When you mix amino acids and sugars in a prebiotic pool and add heat or energy, they do not naturally fold into biological proteins."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"They undergo the Maillard Reaction. They irreversibly cross-link into a useless, insoluble brown tar. This reaction happens millions of times faster than functional protein formation."</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709C3C2-9B40-46D9-969C-FA19CAE4C9CC}" type="slidenum">
              <a:rPr lang="en-PK" smtClean="0"/>
              <a:t>8</a:t>
            </a:fld>
            <a:endParaRPr lang="en-PK"/>
          </a:p>
        </p:txBody>
      </p:sp>
    </p:spTree>
    <p:extLst>
      <p:ext uri="{BB962C8B-B14F-4D97-AF65-F5344CB8AC3E}">
        <p14:creationId xmlns:p14="http://schemas.microsoft.com/office/powerpoint/2010/main" val="967053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Zooming In - The Prebiotic Baseline</a:t>
            </a:r>
            <a:endParaRPr lang="en-PK"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"Moving from the cosmos to the </a:t>
            </a:r>
            <a:r>
              <a:rPr lang="en-PK" sz="1200" kern="0" dirty="0" err="1">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Hadean</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Earth. The popular image of a calm 'warm little pond' slowly building life is geologically false."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"The early Earth was a macroscopic kinetic reactor. It was overwhelmingly destructive."</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"Without an ozone shield, </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UV radiation</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dismantled molecules as fast as they formed. The </a:t>
            </a:r>
            <a:r>
              <a:rPr lang="en-PK" sz="1200" b="1"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ocean diluted</a:t>
            </a:r>
            <a:r>
              <a:rPr lang="en-PK" sz="1200" kern="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precursors so they could never reach necessary concentrations. It was a zoo of competing, chaotic chemical reactions."</a:t>
            </a:r>
            <a:endParaRPr lang="en-PK" sz="1100" kern="100" dirty="0">
              <a:solidFill>
                <a:srgbClr val="1F1F1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PK" dirty="0"/>
          </a:p>
        </p:txBody>
      </p:sp>
      <p:sp>
        <p:nvSpPr>
          <p:cNvPr id="4" name="Slide Number Placeholder 3"/>
          <p:cNvSpPr>
            <a:spLocks noGrp="1"/>
          </p:cNvSpPr>
          <p:nvPr>
            <p:ph type="sldNum" sz="quarter" idx="5"/>
          </p:nvPr>
        </p:nvSpPr>
        <p:spPr/>
        <p:txBody>
          <a:bodyPr/>
          <a:lstStyle/>
          <a:p>
            <a:fld id="{B709C3C2-9B40-46D9-969C-FA19CAE4C9CC}" type="slidenum">
              <a:rPr lang="en-PK" smtClean="0"/>
              <a:t>9</a:t>
            </a:fld>
            <a:endParaRPr lang="en-PK"/>
          </a:p>
        </p:txBody>
      </p:sp>
    </p:spTree>
    <p:extLst>
      <p:ext uri="{BB962C8B-B14F-4D97-AF65-F5344CB8AC3E}">
        <p14:creationId xmlns:p14="http://schemas.microsoft.com/office/powerpoint/2010/main" val="350689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B62FF5E-CB65-AAA3-ADF7-D2DAE8D2886D}"/>
              </a:ext>
            </a:extLst>
          </p:cNvPr>
          <p:cNvPicPr>
            <a:picLocks noChangeAspect="1"/>
          </p:cNvPicPr>
          <p:nvPr/>
        </p:nvPicPr>
        <p:blipFill>
          <a:blip r:embed="rId3"/>
          <a:stretch>
            <a:fillRect/>
          </a:stretch>
        </p:blipFill>
        <p:spPr>
          <a:xfrm>
            <a:off x="-7319" y="38100"/>
            <a:ext cx="16256000" cy="9067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38100"/>
            <a:ext cx="16256000" cy="9067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76200"/>
            <a:ext cx="16256000" cy="9067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21525" y="76200"/>
            <a:ext cx="16256000" cy="9067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3E1149-6584-77DF-6773-E813F7E06A4C}"/>
              </a:ext>
            </a:extLst>
          </p:cNvPr>
          <p:cNvPicPr>
            <a:picLocks noChangeAspect="1"/>
          </p:cNvPicPr>
          <p:nvPr/>
        </p:nvPicPr>
        <p:blipFill>
          <a:blip r:embed="rId3"/>
          <a:stretch>
            <a:fillRect/>
          </a:stretch>
        </p:blipFill>
        <p:spPr>
          <a:xfrm>
            <a:off x="0" y="-19373"/>
            <a:ext cx="16256000" cy="9145428"/>
          </a:xfrm>
          <a:prstGeom prst="rect">
            <a:avLst/>
          </a:prstGeom>
        </p:spPr>
      </p:pic>
    </p:spTree>
    <p:extLst>
      <p:ext uri="{BB962C8B-B14F-4D97-AF65-F5344CB8AC3E}">
        <p14:creationId xmlns:p14="http://schemas.microsoft.com/office/powerpoint/2010/main" val="300541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8E4208-D6C8-3B48-13B1-52AC0F7F2991}"/>
              </a:ext>
            </a:extLst>
          </p:cNvPr>
          <p:cNvPicPr>
            <a:picLocks noChangeAspect="1"/>
          </p:cNvPicPr>
          <p:nvPr/>
        </p:nvPicPr>
        <p:blipFill>
          <a:blip r:embed="rId3"/>
          <a:stretch>
            <a:fillRect/>
          </a:stretch>
        </p:blipFill>
        <p:spPr>
          <a:xfrm>
            <a:off x="0" y="66848"/>
            <a:ext cx="16256000" cy="9069714"/>
          </a:xfrm>
          <a:prstGeom prst="rect">
            <a:avLst/>
          </a:prstGeom>
        </p:spPr>
      </p:pic>
      <p:pic>
        <p:nvPicPr>
          <p:cNvPr id="5" name="Picture 4">
            <a:extLst>
              <a:ext uri="{FF2B5EF4-FFF2-40B4-BE49-F238E27FC236}">
                <a16:creationId xmlns:a16="http://schemas.microsoft.com/office/drawing/2014/main" id="{2D71D1E7-2F86-1C49-C703-7E094DBE3540}"/>
              </a:ext>
            </a:extLst>
          </p:cNvPr>
          <p:cNvPicPr>
            <a:picLocks noChangeAspect="1"/>
          </p:cNvPicPr>
          <p:nvPr/>
        </p:nvPicPr>
        <p:blipFill>
          <a:blip r:embed="rId4"/>
          <a:stretch>
            <a:fillRect/>
          </a:stretch>
        </p:blipFill>
        <p:spPr>
          <a:xfrm flipH="1">
            <a:off x="11404600" y="0"/>
            <a:ext cx="4851400" cy="2071688"/>
          </a:xfrm>
          <a:prstGeom prst="rect">
            <a:avLst/>
          </a:prstGeom>
        </p:spPr>
      </p:pic>
      <p:sp>
        <p:nvSpPr>
          <p:cNvPr id="6" name="TextBox 5">
            <a:extLst>
              <a:ext uri="{FF2B5EF4-FFF2-40B4-BE49-F238E27FC236}">
                <a16:creationId xmlns:a16="http://schemas.microsoft.com/office/drawing/2014/main" id="{09298371-B56C-4D01-EB33-90C75CFC0255}"/>
              </a:ext>
            </a:extLst>
          </p:cNvPr>
          <p:cNvSpPr txBox="1"/>
          <p:nvPr/>
        </p:nvSpPr>
        <p:spPr>
          <a:xfrm>
            <a:off x="11322588" y="74597"/>
            <a:ext cx="2514600" cy="830997"/>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3.5b. Year old life</a:t>
            </a:r>
            <a:endParaRPr lang="en-PK" sz="2400" b="1" dirty="0">
              <a:solidFill>
                <a:schemeClr val="bg1"/>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5C13B6B-2415-5016-1F9D-94AAE1A0281D}"/>
              </a:ext>
            </a:extLst>
          </p:cNvPr>
          <p:cNvPicPr>
            <a:picLocks noChangeAspect="1"/>
          </p:cNvPicPr>
          <p:nvPr/>
        </p:nvPicPr>
        <p:blipFill>
          <a:blip r:embed="rId5"/>
          <a:stretch>
            <a:fillRect/>
          </a:stretch>
        </p:blipFill>
        <p:spPr>
          <a:xfrm>
            <a:off x="12700000" y="2108830"/>
            <a:ext cx="3597158" cy="2310770"/>
          </a:xfrm>
          <a:prstGeom prst="rect">
            <a:avLst/>
          </a:prstGeom>
        </p:spPr>
      </p:pic>
    </p:spTree>
    <p:extLst>
      <p:ext uri="{BB962C8B-B14F-4D97-AF65-F5344CB8AC3E}">
        <p14:creationId xmlns:p14="http://schemas.microsoft.com/office/powerpoint/2010/main" val="1698488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6256000" cy="9067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38100"/>
            <a:ext cx="16256000" cy="9067800"/>
          </a:xfrm>
          <a:prstGeom prst="rect">
            <a:avLst/>
          </a:prstGeom>
        </p:spPr>
      </p:pic>
    </p:spTree>
    <p:extLst>
      <p:ext uri="{BB962C8B-B14F-4D97-AF65-F5344CB8AC3E}">
        <p14:creationId xmlns:p14="http://schemas.microsoft.com/office/powerpoint/2010/main" val="2364767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CB5249-3658-CA4E-534B-388F01B3A616}"/>
              </a:ext>
            </a:extLst>
          </p:cNvPr>
          <p:cNvPicPr>
            <a:picLocks noChangeAspect="1"/>
          </p:cNvPicPr>
          <p:nvPr/>
        </p:nvPicPr>
        <p:blipFill>
          <a:blip r:embed="rId3"/>
          <a:stretch>
            <a:fillRect/>
          </a:stretch>
        </p:blipFill>
        <p:spPr>
          <a:xfrm>
            <a:off x="15929" y="-29705"/>
            <a:ext cx="16256000" cy="9144000"/>
          </a:xfrm>
          <a:prstGeom prst="rect">
            <a:avLst/>
          </a:prstGeom>
        </p:spPr>
      </p:pic>
    </p:spTree>
    <p:extLst>
      <p:ext uri="{BB962C8B-B14F-4D97-AF65-F5344CB8AC3E}">
        <p14:creationId xmlns:p14="http://schemas.microsoft.com/office/powerpoint/2010/main" val="1913816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12485" y="14853"/>
            <a:ext cx="16256000" cy="9067800"/>
          </a:xfrm>
          <a:prstGeom prst="rect">
            <a:avLst/>
          </a:prstGeom>
        </p:spPr>
      </p:pic>
    </p:spTree>
    <p:extLst>
      <p:ext uri="{BB962C8B-B14F-4D97-AF65-F5344CB8AC3E}">
        <p14:creationId xmlns:p14="http://schemas.microsoft.com/office/powerpoint/2010/main" val="1819087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28844" y="76200"/>
            <a:ext cx="16256000" cy="9067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38100"/>
            <a:ext cx="16256000" cy="9067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F7D18D-3C02-C3DE-E7A3-F7361E02820F}"/>
              </a:ext>
            </a:extLst>
          </p:cNvPr>
          <p:cNvSpPr>
            <a:spLocks noGrp="1"/>
          </p:cNvSpPr>
          <p:nvPr>
            <p:ph type="ctrTitle"/>
          </p:nvPr>
        </p:nvSpPr>
        <p:spPr>
          <a:xfrm>
            <a:off x="3860800" y="3836987"/>
            <a:ext cx="7772400" cy="1470025"/>
          </a:xfrm>
        </p:spPr>
        <p:txBody>
          <a:bodyPr>
            <a:normAutofit/>
          </a:bodyPr>
          <a:lstStyle/>
          <a:p>
            <a:r>
              <a:rPr lang="en-US" sz="6000" b="1" dirty="0">
                <a:latin typeface="Copperplate Gothic Light" panose="020E0507020206020404" pitchFamily="34" charset="0"/>
              </a:rPr>
              <a:t>THE END</a:t>
            </a:r>
            <a:endParaRPr lang="en-PK" sz="6000" b="1" dirty="0">
              <a:latin typeface="Copperplate Gothic Light" panose="020E0507020206020404" pitchFamily="34" charset="0"/>
            </a:endParaRPr>
          </a:p>
        </p:txBody>
      </p:sp>
    </p:spTree>
    <p:extLst>
      <p:ext uri="{BB962C8B-B14F-4D97-AF65-F5344CB8AC3E}">
        <p14:creationId xmlns:p14="http://schemas.microsoft.com/office/powerpoint/2010/main" val="2717088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12915"/>
            <a:ext cx="16256000" cy="9067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36593" y="38100"/>
            <a:ext cx="16256000" cy="9067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23CD90-0F6F-2826-4FFD-9D4E799C29BE}"/>
              </a:ext>
            </a:extLst>
          </p:cNvPr>
          <p:cNvPicPr>
            <a:picLocks noChangeAspect="1"/>
          </p:cNvPicPr>
          <p:nvPr/>
        </p:nvPicPr>
        <p:blipFill>
          <a:blip r:embed="rId3"/>
          <a:stretch>
            <a:fillRect/>
          </a:stretch>
        </p:blipFill>
        <p:spPr>
          <a:xfrm>
            <a:off x="0" y="1292"/>
            <a:ext cx="16256000" cy="9145143"/>
          </a:xfrm>
          <a:prstGeom prst="rect">
            <a:avLst/>
          </a:prstGeom>
        </p:spPr>
      </p:pic>
    </p:spTree>
    <p:extLst>
      <p:ext uri="{BB962C8B-B14F-4D97-AF65-F5344CB8AC3E}">
        <p14:creationId xmlns:p14="http://schemas.microsoft.com/office/powerpoint/2010/main" val="2677644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30C573-0B7C-7FD8-5F15-B029DD22C7A0}"/>
              </a:ext>
            </a:extLst>
          </p:cNvPr>
          <p:cNvPicPr>
            <a:picLocks noChangeAspect="1"/>
          </p:cNvPicPr>
          <p:nvPr/>
        </p:nvPicPr>
        <p:blipFill>
          <a:blip r:embed="rId3"/>
          <a:stretch>
            <a:fillRect/>
          </a:stretch>
        </p:blipFill>
        <p:spPr>
          <a:xfrm>
            <a:off x="0" y="-714"/>
            <a:ext cx="16256000" cy="9145428"/>
          </a:xfrm>
          <a:prstGeom prst="rect">
            <a:avLst/>
          </a:prstGeom>
        </p:spPr>
      </p:pic>
      <p:sp>
        <p:nvSpPr>
          <p:cNvPr id="5" name="TextBox 4">
            <a:extLst>
              <a:ext uri="{FF2B5EF4-FFF2-40B4-BE49-F238E27FC236}">
                <a16:creationId xmlns:a16="http://schemas.microsoft.com/office/drawing/2014/main" id="{A45C0B3C-E914-8FED-833B-1A090CDAA5C3}"/>
              </a:ext>
            </a:extLst>
          </p:cNvPr>
          <p:cNvSpPr txBox="1"/>
          <p:nvPr/>
        </p:nvSpPr>
        <p:spPr>
          <a:xfrm>
            <a:off x="12319000" y="838200"/>
            <a:ext cx="1143000" cy="400110"/>
          </a:xfrm>
          <a:prstGeom prst="rect">
            <a:avLst/>
          </a:prstGeom>
          <a:solidFill>
            <a:schemeClr val="accent1"/>
          </a:solidFill>
        </p:spPr>
        <p:txBody>
          <a:bodyPr wrap="square" rtlCol="0">
            <a:spAutoFit/>
          </a:bodyPr>
          <a:lstStyle/>
          <a:p>
            <a:r>
              <a:rPr lang="en-US" sz="2000" dirty="0">
                <a:solidFill>
                  <a:srgbClr val="EE0000"/>
                </a:solidFill>
              </a:rPr>
              <a:t>PARTIAL</a:t>
            </a:r>
            <a:endParaRPr lang="en-PK" sz="2000" dirty="0">
              <a:solidFill>
                <a:srgbClr val="EE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431" y="38100"/>
            <a:ext cx="16256000" cy="9067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77CCAD-D21B-B8BB-520A-4EC0D315C085}"/>
              </a:ext>
            </a:extLst>
          </p:cNvPr>
          <p:cNvPicPr>
            <a:picLocks noChangeAspect="1"/>
          </p:cNvPicPr>
          <p:nvPr/>
        </p:nvPicPr>
        <p:blipFill>
          <a:blip r:embed="rId3"/>
          <a:stretch>
            <a:fillRect/>
          </a:stretch>
        </p:blipFill>
        <p:spPr>
          <a:xfrm>
            <a:off x="0" y="74286"/>
            <a:ext cx="16256000" cy="90697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F6D80B-E21F-3025-DBE8-08D57D80C759}"/>
              </a:ext>
            </a:extLst>
          </p:cNvPr>
          <p:cNvPicPr>
            <a:picLocks noChangeAspect="1"/>
          </p:cNvPicPr>
          <p:nvPr/>
        </p:nvPicPr>
        <p:blipFill>
          <a:blip r:embed="rId3"/>
          <a:stretch>
            <a:fillRect/>
          </a:stretch>
        </p:blipFill>
        <p:spPr>
          <a:xfrm>
            <a:off x="0" y="-714"/>
            <a:ext cx="16256000" cy="9145429"/>
          </a:xfrm>
          <a:prstGeom prst="rect">
            <a:avLst/>
          </a:prstGeom>
        </p:spPr>
      </p:pic>
    </p:spTree>
    <p:extLst>
      <p:ext uri="{BB962C8B-B14F-4D97-AF65-F5344CB8AC3E}">
        <p14:creationId xmlns:p14="http://schemas.microsoft.com/office/powerpoint/2010/main" val="827238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TotalTime>
  <Words>2135</Words>
  <Application>Microsoft Office PowerPoint</Application>
  <PresentationFormat>Custom</PresentationFormat>
  <Paragraphs>101</Paragraphs>
  <Slides>20</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Cambria Math</vt:lpstr>
      <vt:lpstr>Copperplate Gothic Light</vt:lpstr>
      <vt:lpstr>Google Sans Text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TARIQ ARBAB</dc:creator>
  <cp:lastModifiedBy>Tariq Arbab</cp:lastModifiedBy>
  <cp:revision>38</cp:revision>
  <dcterms:created xsi:type="dcterms:W3CDTF">2006-08-16T00:00:00Z</dcterms:created>
  <dcterms:modified xsi:type="dcterms:W3CDTF">2026-08-11T05:26:33Z</dcterms:modified>
</cp:coreProperties>
</file>